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7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2CFA6B-41FB-4A1F-8DAC-0DC02C81DE3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0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2C627-DB17-457A-BFF9-BB9D5B2A4FA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0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ED38F-D9D2-42A0-8143-05756BC5555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1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4EE2D-173D-4F15-AA27-C6F81F68497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90600" y="60960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§9-6 Secants, Tangents, &amp; Angle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2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D50DC-8918-48F6-A753-8AB0482D064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3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83282-A466-4133-8322-CDEB6067067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3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C10E3-5026-4BF5-896A-B83A550A96A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17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75E96-9DFD-4257-B2F0-C74A7493F64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99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BF439-8F24-45F1-8C96-CB71ED6235C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4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9E4C7-D9C9-4B32-B988-1B3ACBDE3C7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84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6787A-84D0-4E5C-AD92-3181D70907C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3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815C9B-CF7F-412B-BBEB-272E7D068130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27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11" Type="http://schemas.openxmlformats.org/officeDocument/2006/relationships/image" Target="../media/image6.wmf"/><Relationship Id="rId5" Type="http://schemas.openxmlformats.org/officeDocument/2006/relationships/image" Target="../media/image3.pn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4.wmf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075239"/>
          </a:xfrm>
        </p:spPr>
        <p:txBody>
          <a:bodyPr/>
          <a:lstStyle/>
          <a:p>
            <a:r>
              <a:rPr lang="en-US" dirty="0" smtClean="0"/>
              <a:t>Look at the following tangent and secant in   </a:t>
            </a:r>
            <a:r>
              <a:rPr lang="en-US" i="1" dirty="0" smtClean="0"/>
              <a:t>B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376201"/>
              </p:ext>
            </p:extLst>
          </p:nvPr>
        </p:nvGraphicFramePr>
        <p:xfrm>
          <a:off x="3124200" y="2557231"/>
          <a:ext cx="463550" cy="49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2557231"/>
                        <a:ext cx="463550" cy="499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181600" y="3200400"/>
            <a:ext cx="3810000" cy="1200329"/>
            <a:chOff x="5181600" y="3200400"/>
            <a:chExt cx="38100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5181600" y="3200400"/>
              <a:ext cx="3810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What do you suppose the measure of       is?  How could we prove it?</a:t>
              </a:r>
              <a:endParaRPr lang="en-US" sz="2400" dirty="0"/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0471216"/>
                </p:ext>
              </p:extLst>
            </p:nvPr>
          </p:nvGraphicFramePr>
          <p:xfrm>
            <a:off x="6858000" y="3570422"/>
            <a:ext cx="454025" cy="3886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Equation" r:id="rId5" imgW="266400" imgH="228600" progId="Equation.DSMT4">
                    <p:embed/>
                  </p:oleObj>
                </mc:Choice>
                <mc:Fallback>
                  <p:oleObj name="Equation" r:id="rId5" imgW="266400" imgH="2286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8000" y="3570422"/>
                          <a:ext cx="454025" cy="3886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1849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823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075239"/>
          </a:xfrm>
        </p:spPr>
        <p:txBody>
          <a:bodyPr/>
          <a:lstStyle/>
          <a:p>
            <a:r>
              <a:rPr lang="en-US" dirty="0" smtClean="0"/>
              <a:t>Look at the following tangent and secant in   </a:t>
            </a:r>
            <a:r>
              <a:rPr lang="en-US" i="1" dirty="0" smtClean="0"/>
              <a:t>B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823118"/>
              </p:ext>
            </p:extLst>
          </p:nvPr>
        </p:nvGraphicFramePr>
        <p:xfrm>
          <a:off x="3124200" y="2557231"/>
          <a:ext cx="463550" cy="49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2557231"/>
                        <a:ext cx="463550" cy="499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1849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" y="3203118"/>
            <a:ext cx="4181865" cy="365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1895165"/>
                  </p:ext>
                </p:extLst>
              </p:nvPr>
            </p:nvGraphicFramePr>
            <p:xfrm>
              <a:off x="4343400" y="3203118"/>
              <a:ext cx="4724400" cy="37649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62200"/>
                    <a:gridCol w="2362200"/>
                  </a:tblGrid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⃡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is a tan</a:t>
                          </a:r>
                          <a:r>
                            <a:rPr lang="en-US" baseline="0" dirty="0" smtClean="0"/>
                            <a:t> of     B</a:t>
                          </a:r>
                          <a:br>
                            <a:rPr lang="en-US" baseline="0" dirty="0" smtClean="0"/>
                          </a:br>
                          <a:r>
                            <a:rPr lang="en-US" baseline="0" dirty="0" smtClean="0"/>
                            <a:t>    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⃡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𝐸𝐹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is a</a:t>
                          </a:r>
                          <a:r>
                            <a:rPr lang="en-US" baseline="0" dirty="0" smtClean="0"/>
                            <a:t> sec of   </a:t>
                          </a:r>
                          <a:r>
                            <a:rPr lang="en-US" baseline="0" dirty="0" smtClean="0"/>
                            <a:t>  B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1895165"/>
                  </p:ext>
                </p:extLst>
              </p:nvPr>
            </p:nvGraphicFramePr>
            <p:xfrm>
              <a:off x="4343400" y="3203118"/>
              <a:ext cx="4724400" cy="37649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62200"/>
                    <a:gridCol w="2362200"/>
                  </a:tblGrid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7084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7"/>
                          <a:stretch>
                            <a:fillRect l="-258" t="-62069" r="-99742" b="-3758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304174"/>
              </p:ext>
            </p:extLst>
          </p:nvPr>
        </p:nvGraphicFramePr>
        <p:xfrm>
          <a:off x="6096000" y="3657600"/>
          <a:ext cx="311150" cy="33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8" imgW="164880" imgH="177480" progId="Equation.DSMT4">
                  <p:embed/>
                </p:oleObj>
              </mc:Choice>
              <mc:Fallback>
                <p:oleObj name="Equation" r:id="rId8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96000" y="3657600"/>
                        <a:ext cx="311150" cy="335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374337"/>
              </p:ext>
            </p:extLst>
          </p:nvPr>
        </p:nvGraphicFramePr>
        <p:xfrm>
          <a:off x="6165850" y="3962400"/>
          <a:ext cx="3111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3962400"/>
                        <a:ext cx="31115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086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981200"/>
            <a:ext cx="4495800" cy="4114800"/>
          </a:xfrm>
        </p:spPr>
        <p:txBody>
          <a:bodyPr/>
          <a:lstStyle/>
          <a:p>
            <a:r>
              <a:rPr lang="en-US" sz="2800" dirty="0" smtClean="0"/>
              <a:t>So that’s a theorem!</a:t>
            </a:r>
          </a:p>
          <a:p>
            <a:pPr lvl="1"/>
            <a:r>
              <a:rPr lang="en-US" sz="2400" dirty="0" smtClean="0"/>
              <a:t>If a secant and a tangent intersect at the point of tangency, then the measure of each angle formed is one-half the measure of its intercepted arc.</a:t>
            </a:r>
          </a:p>
          <a:p>
            <a:pPr lvl="1"/>
            <a:r>
              <a:rPr lang="en-US" sz="2400" dirty="0" smtClean="0"/>
              <a:t>Draw a picture of what you think that means!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387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981200"/>
            <a:ext cx="4648200" cy="4114800"/>
          </a:xfrm>
        </p:spPr>
        <p:txBody>
          <a:bodyPr/>
          <a:lstStyle/>
          <a:p>
            <a:r>
              <a:rPr lang="en-US" sz="2800" dirty="0" smtClean="0"/>
              <a:t>Another theorem:</a:t>
            </a:r>
          </a:p>
          <a:p>
            <a:pPr lvl="1"/>
            <a:r>
              <a:rPr lang="en-US" sz="2400" dirty="0" smtClean="0"/>
              <a:t>If two secants intersect in the interior of a circle, then the measure of an angle formed is one-half the sum of the measures of the arcs intercepted by the angle and its vertical angle.</a:t>
            </a:r>
          </a:p>
          <a:p>
            <a:pPr lvl="1"/>
            <a:r>
              <a:rPr lang="en-US" sz="2400" dirty="0" smtClean="0"/>
              <a:t>Draw it!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814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1" y="1981200"/>
            <a:ext cx="4495800" cy="4114800"/>
          </a:xfrm>
        </p:spPr>
        <p:txBody>
          <a:bodyPr/>
          <a:lstStyle/>
          <a:p>
            <a:r>
              <a:rPr lang="en-US" sz="2400" dirty="0" smtClean="0"/>
              <a:t>This theorem is wordy, so take a moment to think about it before writing it out:</a:t>
            </a:r>
          </a:p>
          <a:p>
            <a:pPr lvl="1"/>
            <a:r>
              <a:rPr lang="en-US" sz="2000" dirty="0" smtClean="0"/>
              <a:t>If two secants, a secant and a tangent, or two tangents intersect in the exterior of a circle, then the measure of the angle formed is one-half the positive difference of the measures of the intercepted arcs.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8193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524000"/>
          </a:xfrm>
        </p:spPr>
        <p:txBody>
          <a:bodyPr/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Find the value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30555"/>
            <a:ext cx="28860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528763" y="38862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763" y="3886200"/>
                <a:ext cx="528637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483470" y="3522306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85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470" y="3522306"/>
                <a:ext cx="52863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6897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752600" y="5498068"/>
                <a:ext cx="6500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Times New Roman" pitchFamily="18" charset="0"/>
                      </a:rPr>
                      <m:t>30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498068"/>
                <a:ext cx="650082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754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520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219200"/>
          </a:xfrm>
        </p:spPr>
        <p:txBody>
          <a:bodyPr/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Find the value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33528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000126" y="53340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126" y="5334000"/>
                <a:ext cx="528637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452563" y="35814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52°</m:t>
                      </m:r>
                    </m:oMath>
                  </m:oMathPara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563" y="3581400"/>
                <a:ext cx="52863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895600" y="31242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84°</m:t>
                      </m:r>
                    </m:oMath>
                  </m:oMathPara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528637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77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.02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220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10.02G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10</cp:revision>
  <dcterms:created xsi:type="dcterms:W3CDTF">2013-02-11T23:53:02Z</dcterms:created>
  <dcterms:modified xsi:type="dcterms:W3CDTF">2013-02-12T01:21:56Z</dcterms:modified>
</cp:coreProperties>
</file>